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316" r:id="rId2"/>
    <p:sldId id="364" r:id="rId3"/>
    <p:sldId id="371" r:id="rId4"/>
    <p:sldId id="348" r:id="rId5"/>
    <p:sldId id="357" r:id="rId6"/>
    <p:sldId id="358" r:id="rId7"/>
    <p:sldId id="382" r:id="rId8"/>
    <p:sldId id="383" r:id="rId9"/>
    <p:sldId id="327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CEC"/>
    <a:srgbClr val="CBD8D7"/>
    <a:srgbClr val="20B1AF"/>
    <a:srgbClr val="2E4793"/>
    <a:srgbClr val="8E93C0"/>
    <a:srgbClr val="6269A7"/>
    <a:srgbClr val="04C0BC"/>
    <a:srgbClr val="68B545"/>
    <a:srgbClr val="4E9C77"/>
    <a:srgbClr val="076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82754" autoAdjust="0"/>
  </p:normalViewPr>
  <p:slideViewPr>
    <p:cSldViewPr snapToGrid="0">
      <p:cViewPr varScale="1">
        <p:scale>
          <a:sx n="53" d="100"/>
          <a:sy n="53" d="100"/>
        </p:scale>
        <p:origin x="1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6DB11-815D-4929-9056-6EA8CA75A8AE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0992A-28B3-4C75-A739-48F673B45B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7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0992A-28B3-4C75-A739-48F673B45B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5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0992A-28B3-4C75-A739-48F673B45B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0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9" r="-1"/>
          <a:stretch/>
        </p:blipFill>
        <p:spPr>
          <a:xfrm>
            <a:off x="-11016" y="0"/>
            <a:ext cx="11440179" cy="68580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8320" y="2404534"/>
            <a:ext cx="8866653" cy="1599907"/>
          </a:xfrm>
        </p:spPr>
        <p:txBody>
          <a:bodyPr anchor="b">
            <a:noAutofit/>
          </a:bodyPr>
          <a:lstStyle>
            <a:lvl1pPr algn="ctr">
              <a:defRPr lang="en-US" sz="37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524" y="4050833"/>
            <a:ext cx="8860221" cy="1096899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27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EnzoOT-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ight Triangle 8"/>
          <p:cNvSpPr/>
          <p:nvPr userDrawn="1"/>
        </p:nvSpPr>
        <p:spPr>
          <a:xfrm rot="10800000">
            <a:off x="10578193" y="-38349"/>
            <a:ext cx="1613805" cy="6896348"/>
          </a:xfrm>
          <a:prstGeom prst="rtTriangle">
            <a:avLst/>
          </a:prstGeom>
          <a:solidFill>
            <a:srgbClr val="626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10386587" y="-38349"/>
            <a:ext cx="1817159" cy="6907367"/>
            <a:chOff x="10371666" y="-8467"/>
            <a:chExt cx="1817159" cy="6866467"/>
          </a:xfrm>
        </p:grpSpPr>
        <p:sp>
          <p:nvSpPr>
            <p:cNvPr id="5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Right Triangle 9"/>
          <p:cNvSpPr/>
          <p:nvPr userDrawn="1"/>
        </p:nvSpPr>
        <p:spPr>
          <a:xfrm>
            <a:off x="-11016" y="5564853"/>
            <a:ext cx="5717749" cy="1293196"/>
          </a:xfrm>
          <a:prstGeom prst="rtTriangle">
            <a:avLst/>
          </a:prstGeom>
          <a:solidFill>
            <a:srgbClr val="2E47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 userDrawn="1"/>
        </p:nvSpPr>
        <p:spPr>
          <a:xfrm rot="5400000">
            <a:off x="2528697" y="3605122"/>
            <a:ext cx="733913" cy="5813339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FontTx/>
              <a:buNone/>
              <a:defRPr lang="en-US" sz="2400" kern="1200" dirty="0" smtClean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4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2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400" kern="1200" dirty="0">
                <a:solidFill>
                  <a:srgbClr val="002060"/>
                </a:solidFill>
                <a:latin typeface="+mn-lt"/>
                <a:ea typeface="+mj-ea"/>
                <a:cs typeface="EnzoOT-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2550"/>
            <a:ext cx="12203017" cy="6866467"/>
            <a:chOff x="-11017" y="-8467"/>
            <a:chExt cx="12203017" cy="6866467"/>
          </a:xfrm>
        </p:grpSpPr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21316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-11017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monica.espinoza@ujcv.edu.hn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072055" y="2365252"/>
            <a:ext cx="10074166" cy="1316279"/>
          </a:xfrm>
          <a:ln>
            <a:solidFill>
              <a:schemeClr val="bg2"/>
            </a:solidFill>
          </a:ln>
        </p:spPr>
        <p:txBody>
          <a:bodyPr>
            <a:normAutofit fontScale="92500"/>
          </a:bodyPr>
          <a:lstStyle/>
          <a:p>
            <a:r>
              <a:rPr lang="en-US" sz="3700" spc="300" dirty="0">
                <a:ln>
                  <a:solidFill>
                    <a:schemeClr val="bg1"/>
                  </a:solidFill>
                </a:ln>
                <a:solidFill>
                  <a:srgbClr val="20B1AF"/>
                </a:solidFill>
                <a:latin typeface="Arial Rounded MT Bold" panose="020F0704030504030204" pitchFamily="34" charset="0"/>
              </a:rPr>
              <a:t>English Discoveries with </a:t>
            </a:r>
            <a:r>
              <a:rPr lang="en-US" sz="4000" spc="300" dirty="0">
                <a:ln>
                  <a:solidFill>
                    <a:schemeClr val="bg1"/>
                  </a:solidFill>
                </a:ln>
                <a:solidFill>
                  <a:srgbClr val="20B1AF"/>
                </a:solidFill>
                <a:latin typeface="Arial Rounded MT Bold" panose="020F0704030504030204" pitchFamily="34" charset="0"/>
              </a:rPr>
              <a:t>TOEIC® Tests</a:t>
            </a:r>
            <a:endParaRPr lang="en-US" sz="3700" spc="300" dirty="0">
              <a:ln>
                <a:solidFill>
                  <a:schemeClr val="bg1"/>
                </a:solidFill>
              </a:ln>
              <a:solidFill>
                <a:srgbClr val="20B1AF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Effective Learning, Measurable Success</a:t>
            </a:r>
          </a:p>
        </p:txBody>
      </p:sp>
      <p:sp>
        <p:nvSpPr>
          <p:cNvPr id="25" name="Right Triangle 24"/>
          <p:cNvSpPr/>
          <p:nvPr/>
        </p:nvSpPr>
        <p:spPr>
          <a:xfrm rot="10800000">
            <a:off x="-27081" y="-17288"/>
            <a:ext cx="7224749" cy="2392352"/>
          </a:xfrm>
          <a:custGeom>
            <a:avLst/>
            <a:gdLst>
              <a:gd name="connsiteX0" fmla="*/ 0 w 4164376"/>
              <a:gd name="connsiteY0" fmla="*/ 853813 h 853813"/>
              <a:gd name="connsiteX1" fmla="*/ 0 w 4164376"/>
              <a:gd name="connsiteY1" fmla="*/ 0 h 853813"/>
              <a:gd name="connsiteX2" fmla="*/ 4164376 w 4164376"/>
              <a:gd name="connsiteY2" fmla="*/ 853813 h 853813"/>
              <a:gd name="connsiteX3" fmla="*/ 0 w 4164376"/>
              <a:gd name="connsiteY3" fmla="*/ 853813 h 853813"/>
              <a:gd name="connsiteX0" fmla="*/ 0 w 4164376"/>
              <a:gd name="connsiteY0" fmla="*/ 1250420 h 1250420"/>
              <a:gd name="connsiteX1" fmla="*/ 3382178 w 4164376"/>
              <a:gd name="connsiteY1" fmla="*/ 0 h 1250420"/>
              <a:gd name="connsiteX2" fmla="*/ 4164376 w 4164376"/>
              <a:gd name="connsiteY2" fmla="*/ 1250420 h 1250420"/>
              <a:gd name="connsiteX3" fmla="*/ 0 w 4164376"/>
              <a:gd name="connsiteY3" fmla="*/ 1250420 h 1250420"/>
              <a:gd name="connsiteX0" fmla="*/ 0 w 4164376"/>
              <a:gd name="connsiteY0" fmla="*/ 1580926 h 1580926"/>
              <a:gd name="connsiteX1" fmla="*/ 3426245 w 4164376"/>
              <a:gd name="connsiteY1" fmla="*/ 0 h 1580926"/>
              <a:gd name="connsiteX2" fmla="*/ 4164376 w 4164376"/>
              <a:gd name="connsiteY2" fmla="*/ 1580926 h 1580926"/>
              <a:gd name="connsiteX3" fmla="*/ 0 w 4164376"/>
              <a:gd name="connsiteY3" fmla="*/ 1580926 h 1580926"/>
              <a:gd name="connsiteX0" fmla="*/ 0 w 5420299"/>
              <a:gd name="connsiteY0" fmla="*/ 1602959 h 1602959"/>
              <a:gd name="connsiteX1" fmla="*/ 4682168 w 5420299"/>
              <a:gd name="connsiteY1" fmla="*/ 0 h 1602959"/>
              <a:gd name="connsiteX2" fmla="*/ 5420299 w 5420299"/>
              <a:gd name="connsiteY2" fmla="*/ 1580926 h 1602959"/>
              <a:gd name="connsiteX3" fmla="*/ 0 w 5420299"/>
              <a:gd name="connsiteY3" fmla="*/ 1602959 h 1602959"/>
              <a:gd name="connsiteX0" fmla="*/ 0 w 4825389"/>
              <a:gd name="connsiteY0" fmla="*/ 1602959 h 1602959"/>
              <a:gd name="connsiteX1" fmla="*/ 4682168 w 4825389"/>
              <a:gd name="connsiteY1" fmla="*/ 0 h 1602959"/>
              <a:gd name="connsiteX2" fmla="*/ 4825389 w 4825389"/>
              <a:gd name="connsiteY2" fmla="*/ 1371606 h 1602959"/>
              <a:gd name="connsiteX3" fmla="*/ 0 w 4825389"/>
              <a:gd name="connsiteY3" fmla="*/ 1602959 h 1602959"/>
              <a:gd name="connsiteX0" fmla="*/ 0 w 5155895"/>
              <a:gd name="connsiteY0" fmla="*/ 1602959 h 1602959"/>
              <a:gd name="connsiteX1" fmla="*/ 4682168 w 5155895"/>
              <a:gd name="connsiteY1" fmla="*/ 0 h 1602959"/>
              <a:gd name="connsiteX2" fmla="*/ 5155895 w 5155895"/>
              <a:gd name="connsiteY2" fmla="*/ 1569909 h 1602959"/>
              <a:gd name="connsiteX3" fmla="*/ 0 w 5155895"/>
              <a:gd name="connsiteY3" fmla="*/ 1602959 h 1602959"/>
              <a:gd name="connsiteX0" fmla="*/ 0 w 5155895"/>
              <a:gd name="connsiteY0" fmla="*/ 1801262 h 1801262"/>
              <a:gd name="connsiteX1" fmla="*/ 5144877 w 5155895"/>
              <a:gd name="connsiteY1" fmla="*/ 0 h 1801262"/>
              <a:gd name="connsiteX2" fmla="*/ 5155895 w 5155895"/>
              <a:gd name="connsiteY2" fmla="*/ 1768212 h 1801262"/>
              <a:gd name="connsiteX3" fmla="*/ 0 w 5155895"/>
              <a:gd name="connsiteY3" fmla="*/ 1801262 h 1801262"/>
              <a:gd name="connsiteX0" fmla="*/ 0 w 5497418"/>
              <a:gd name="connsiteY0" fmla="*/ 1790245 h 1790245"/>
              <a:gd name="connsiteX1" fmla="*/ 5486400 w 5497418"/>
              <a:gd name="connsiteY1" fmla="*/ 0 h 1790245"/>
              <a:gd name="connsiteX2" fmla="*/ 5497418 w 5497418"/>
              <a:gd name="connsiteY2" fmla="*/ 1768212 h 1790245"/>
              <a:gd name="connsiteX3" fmla="*/ 0 w 5497418"/>
              <a:gd name="connsiteY3" fmla="*/ 1790245 h 1790245"/>
              <a:gd name="connsiteX0" fmla="*/ 0 w 5497418"/>
              <a:gd name="connsiteY0" fmla="*/ 1955498 h 1955498"/>
              <a:gd name="connsiteX1" fmla="*/ 5475383 w 5497418"/>
              <a:gd name="connsiteY1" fmla="*/ 0 h 1955498"/>
              <a:gd name="connsiteX2" fmla="*/ 5497418 w 5497418"/>
              <a:gd name="connsiteY2" fmla="*/ 1933465 h 1955498"/>
              <a:gd name="connsiteX3" fmla="*/ 0 w 5497418"/>
              <a:gd name="connsiteY3" fmla="*/ 1955498 h 1955498"/>
              <a:gd name="connsiteX0" fmla="*/ 0 w 5838940"/>
              <a:gd name="connsiteY0" fmla="*/ 1933464 h 1933465"/>
              <a:gd name="connsiteX1" fmla="*/ 5816905 w 5838940"/>
              <a:gd name="connsiteY1" fmla="*/ 0 h 1933465"/>
              <a:gd name="connsiteX2" fmla="*/ 5838940 w 5838940"/>
              <a:gd name="connsiteY2" fmla="*/ 1933465 h 1933465"/>
              <a:gd name="connsiteX3" fmla="*/ 0 w 5838940"/>
              <a:gd name="connsiteY3" fmla="*/ 1933464 h 193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8940" h="1933465">
                <a:moveTo>
                  <a:pt x="0" y="1933464"/>
                </a:moveTo>
                <a:lnTo>
                  <a:pt x="5816905" y="0"/>
                </a:lnTo>
                <a:cubicBezTo>
                  <a:pt x="5820578" y="589404"/>
                  <a:pt x="5835267" y="1344061"/>
                  <a:pt x="5838940" y="1933465"/>
                </a:cubicBezTo>
                <a:lnTo>
                  <a:pt x="0" y="1933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D:\racheli\logos\new_logo\formats\formats\Ed_logo_low_tra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40" y="129103"/>
            <a:ext cx="2045279" cy="82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739" y="26902"/>
            <a:ext cx="2525497" cy="99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05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ts val="1600"/>
              </a:lnSpc>
            </a:pPr>
            <a:r>
              <a:rPr lang="en-US" dirty="0">
                <a:solidFill>
                  <a:schemeClr val="accent1"/>
                </a:solidFill>
              </a:rPr>
              <a:t>Section 1: </a:t>
            </a:r>
            <a:br>
              <a:rPr lang="en-US" dirty="0">
                <a:solidFill>
                  <a:schemeClr val="accent1"/>
                </a:solidFill>
              </a:rPr>
            </a:br>
            <a:br>
              <a:rPr lang="en-US" dirty="0">
                <a:solidFill>
                  <a:schemeClr val="accent1"/>
                </a:solidFill>
              </a:rPr>
            </a:br>
            <a:br>
              <a:rPr lang="en-US" dirty="0">
                <a:solidFill>
                  <a:schemeClr val="accent1"/>
                </a:solidFill>
              </a:rPr>
            </a:br>
            <a:br>
              <a:rPr lang="en-US" dirty="0">
                <a:solidFill>
                  <a:schemeClr val="accent1"/>
                </a:solidFill>
              </a:rPr>
            </a:b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What is </a:t>
            </a:r>
            <a:r>
              <a:rPr lang="en-US" altLang="en-US" dirty="0">
                <a:solidFill>
                  <a:schemeClr val="accent1"/>
                </a:solidFill>
              </a:rPr>
              <a:t>TOEIC?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5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99" y="3994410"/>
            <a:ext cx="1970270" cy="2868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b="1" i="1" dirty="0">
                <a:latin typeface="Calibri" panose="020F0502020204030204" pitchFamily="34" charset="0"/>
              </a:rPr>
              <a:t>TOEIC® </a:t>
            </a:r>
            <a:r>
              <a:rPr lang="en-US" sz="3500" b="1" dirty="0">
                <a:latin typeface="Calibri" panose="020F0502020204030204" pitchFamily="34" charset="0"/>
              </a:rPr>
              <a:t>Family of Assessments</a:t>
            </a:r>
            <a:br>
              <a:rPr lang="en-US" b="1" dirty="0">
                <a:latin typeface="Calibri" panose="020F0502020204030204" pitchFamily="34" charset="0"/>
              </a:rPr>
            </a:br>
            <a:r>
              <a:rPr lang="en-US" sz="2000" b="1" i="1" dirty="0">
                <a:latin typeface="Calibri" panose="020F0502020204030204" pitchFamily="34" charset="0"/>
              </a:rPr>
              <a:t>The most popular assessment of workplace English in the world </a:t>
            </a:r>
            <a:br>
              <a:rPr lang="en-US" b="1" dirty="0">
                <a:latin typeface="Calibri" panose="020F0502020204030204" pitchFamily="34" charset="0"/>
              </a:rPr>
            </a:br>
            <a:endParaRPr lang="en-US" b="1" dirty="0">
              <a:latin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20113" y="1957668"/>
            <a:ext cx="1217181" cy="1217181"/>
            <a:chOff x="1164771" y="2133600"/>
            <a:chExt cx="1502229" cy="1502229"/>
          </a:xfrm>
        </p:grpSpPr>
        <p:sp>
          <p:nvSpPr>
            <p:cNvPr id="4" name="Oval 3"/>
            <p:cNvSpPr/>
            <p:nvPr/>
          </p:nvSpPr>
          <p:spPr>
            <a:xfrm>
              <a:off x="1164771" y="2133600"/>
              <a:ext cx="1502229" cy="1502229"/>
            </a:xfrm>
            <a:prstGeom prst="ellipse">
              <a:avLst/>
            </a:prstGeom>
            <a:solidFill>
              <a:srgbClr val="20B1AF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7038" y="2418648"/>
              <a:ext cx="761237" cy="870856"/>
            </a:xfrm>
            <a:prstGeom prst="rect">
              <a:avLst/>
            </a:prstGeom>
          </p:spPr>
        </p:pic>
      </p:grpSp>
      <p:sp>
        <p:nvSpPr>
          <p:cNvPr id="18" name="Oval 17"/>
          <p:cNvSpPr/>
          <p:nvPr/>
        </p:nvSpPr>
        <p:spPr>
          <a:xfrm>
            <a:off x="3071925" y="2119042"/>
            <a:ext cx="2659915" cy="2659915"/>
          </a:xfrm>
          <a:prstGeom prst="ellipse">
            <a:avLst/>
          </a:prstGeom>
          <a:solidFill>
            <a:srgbClr val="68B5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993154" y="3442840"/>
            <a:ext cx="2817455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~7 MILLION</a:t>
            </a:r>
          </a:p>
          <a:p>
            <a:pPr algn="ctr">
              <a:lnSpc>
                <a:spcPts val="1300"/>
              </a:lnSpc>
            </a:pP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tests administered annually</a:t>
            </a:r>
          </a:p>
          <a:p>
            <a:pPr algn="ctr">
              <a:lnSpc>
                <a:spcPts val="1500"/>
              </a:lnSpc>
            </a:pP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35" y="2701881"/>
            <a:ext cx="1234443" cy="472441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714695" y="2383320"/>
            <a:ext cx="1672548" cy="1672548"/>
            <a:chOff x="2028595" y="2026488"/>
            <a:chExt cx="1672548" cy="1672548"/>
          </a:xfrm>
        </p:grpSpPr>
        <p:sp>
          <p:nvSpPr>
            <p:cNvPr id="15" name="Oval 14"/>
            <p:cNvSpPr/>
            <p:nvPr/>
          </p:nvSpPr>
          <p:spPr>
            <a:xfrm>
              <a:off x="2028595" y="2026488"/>
              <a:ext cx="1672548" cy="1672548"/>
            </a:xfrm>
            <a:prstGeom prst="ellips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88385" y="2121032"/>
              <a:ext cx="1369216" cy="1316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USED IN </a:t>
              </a:r>
              <a:r>
                <a:rPr lang="en-US" sz="50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150</a:t>
              </a:r>
            </a:p>
            <a:p>
              <a:pPr algn="ctr">
                <a:lnSpc>
                  <a:spcPts val="1500"/>
                </a:lnSpc>
              </a:pPr>
              <a:r>
                <a:rPr lang="en-US" sz="16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COUNTRIES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5327743" y="1822033"/>
            <a:ext cx="2233835" cy="2233835"/>
          </a:xfrm>
          <a:prstGeom prst="ellips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42375" y="2766168"/>
            <a:ext cx="2013120" cy="974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~14,000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ORGANIZATIONS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USE THE </a:t>
            </a:r>
            <a:r>
              <a:rPr lang="en-US" sz="1200" b="1" i="1" dirty="0">
                <a:solidFill>
                  <a:schemeClr val="bg1"/>
                </a:solidFill>
                <a:latin typeface="Calibri" panose="020F0502020204030204" pitchFamily="34" charset="0"/>
              </a:rPr>
              <a:t>TOEIC® 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TESTS 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789" y="2088876"/>
            <a:ext cx="777976" cy="777976"/>
          </a:xfrm>
          <a:prstGeom prst="rect">
            <a:avLst/>
          </a:prstGeom>
        </p:spPr>
      </p:pic>
      <p:sp>
        <p:nvSpPr>
          <p:cNvPr id="38" name="Oval 37"/>
          <p:cNvSpPr/>
          <p:nvPr/>
        </p:nvSpPr>
        <p:spPr>
          <a:xfrm>
            <a:off x="6549331" y="3673578"/>
            <a:ext cx="1812328" cy="1812328"/>
          </a:xfrm>
          <a:prstGeom prst="ellipse">
            <a:avLst/>
          </a:prstGeom>
          <a:solidFill>
            <a:srgbClr val="6269A7"/>
          </a:solidFill>
          <a:ln w="38100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889538" y="3930847"/>
            <a:ext cx="1131915" cy="1297791"/>
          </a:xfrm>
          <a:prstGeom prst="rect">
            <a:avLst/>
          </a:prstGeom>
          <a:solidFill>
            <a:srgbClr val="6269A7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30+</a:t>
            </a:r>
          </a:p>
          <a:p>
            <a:pPr algn="ctr">
              <a:lnSpc>
                <a:spcPts val="16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YEARS  AS INDUSTRY</a:t>
            </a:r>
          </a:p>
          <a:p>
            <a:pPr algn="ctr">
              <a:lnSpc>
                <a:spcPts val="1600"/>
              </a:lnSpc>
              <a:spcAft>
                <a:spcPts val="2000"/>
              </a:spcAft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LEADER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7984783" y="3252313"/>
            <a:ext cx="1217181" cy="1217181"/>
            <a:chOff x="927027" y="1964070"/>
            <a:chExt cx="1217181" cy="1217181"/>
          </a:xfrm>
        </p:grpSpPr>
        <p:sp>
          <p:nvSpPr>
            <p:cNvPr id="41" name="Oval 40"/>
            <p:cNvSpPr/>
            <p:nvPr/>
          </p:nvSpPr>
          <p:spPr>
            <a:xfrm>
              <a:off x="927027" y="1964070"/>
              <a:ext cx="1217181" cy="1217181"/>
            </a:xfrm>
            <a:prstGeom prst="ellipse">
              <a:avLst/>
            </a:prstGeom>
            <a:solidFill>
              <a:srgbClr val="8E93C0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999" y="2343329"/>
              <a:ext cx="665236" cy="458663"/>
            </a:xfrm>
            <a:prstGeom prst="rect">
              <a:avLst/>
            </a:prstGeom>
          </p:spPr>
        </p:pic>
      </p:grpSp>
      <p:sp>
        <p:nvSpPr>
          <p:cNvPr id="27" name="Oval 26"/>
          <p:cNvSpPr/>
          <p:nvPr/>
        </p:nvSpPr>
        <p:spPr>
          <a:xfrm>
            <a:off x="4122753" y="4392326"/>
            <a:ext cx="2072548" cy="2072548"/>
          </a:xfrm>
          <a:prstGeom prst="ellipse">
            <a:avLst/>
          </a:prstGeom>
          <a:solidFill>
            <a:srgbClr val="8E93C0"/>
          </a:solidFill>
          <a:ln w="3810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730719" y="4479640"/>
            <a:ext cx="1237652" cy="1176219"/>
            <a:chOff x="3922733" y="2954995"/>
            <a:chExt cx="1369216" cy="1301252"/>
          </a:xfrm>
        </p:grpSpPr>
        <p:sp>
          <p:nvSpPr>
            <p:cNvPr id="44" name="TextBox 43"/>
            <p:cNvSpPr txBox="1"/>
            <p:nvPr/>
          </p:nvSpPr>
          <p:spPr>
            <a:xfrm>
              <a:off x="3922733" y="2954995"/>
              <a:ext cx="1369216" cy="1301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000"/>
                </a:lnSpc>
              </a:pPr>
              <a:r>
                <a:rPr lang="en-US" sz="40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7</a:t>
              </a:r>
            </a:p>
            <a:p>
              <a:pPr>
                <a:lnSpc>
                  <a:spcPts val="4000"/>
                </a:lnSpc>
              </a:pPr>
              <a:r>
                <a:rPr lang="en-US" sz="55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86619" y="2980658"/>
              <a:ext cx="566057" cy="510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OF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THE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881795" y="5582863"/>
            <a:ext cx="2591867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60"/>
              </a:lnSpc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LARGEST</a:t>
            </a:r>
          </a:p>
          <a:p>
            <a:pPr algn="ctr">
              <a:lnSpc>
                <a:spcPts val="2000"/>
              </a:lnSpc>
            </a:pPr>
            <a:r>
              <a:rPr lang="en-US" sz="1200" b="1" dirty="0">
                <a:solidFill>
                  <a:srgbClr val="002060"/>
                </a:solidFill>
                <a:latin typeface="Calibri" panose="020F0502020204030204" pitchFamily="34" charset="0"/>
              </a:rPr>
              <a:t>COMPANIES RELY ON IT</a:t>
            </a:r>
          </a:p>
        </p:txBody>
      </p:sp>
    </p:spTree>
    <p:extLst>
      <p:ext uri="{BB962C8B-B14F-4D97-AF65-F5344CB8AC3E}">
        <p14:creationId xmlns:p14="http://schemas.microsoft.com/office/powerpoint/2010/main" val="91093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005212"/>
              </p:ext>
            </p:extLst>
          </p:nvPr>
        </p:nvGraphicFramePr>
        <p:xfrm>
          <a:off x="706803" y="977528"/>
          <a:ext cx="8228650" cy="5838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8650">
                  <a:extLst>
                    <a:ext uri="{9D8B030D-6E8A-4147-A177-3AD203B41FA5}">
                      <a16:colId xmlns:a16="http://schemas.microsoft.com/office/drawing/2014/main" val="2304208773"/>
                    </a:ext>
                  </a:extLst>
                </a:gridCol>
              </a:tblGrid>
              <a:tr h="5801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TOEIC </a:t>
                      </a: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(approx. 2 hours) B2-C1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Listening Comprehension 100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441109"/>
                  </a:ext>
                </a:extLst>
              </a:tr>
              <a:tr h="333331">
                <a:tc>
                  <a:txBody>
                    <a:bodyPr/>
                    <a:lstStyle/>
                    <a:p>
                      <a:r>
                        <a:rPr lang="en-US" sz="2400" b="0" dirty="0"/>
                        <a:t>Question-Response: 30 questions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25246"/>
                  </a:ext>
                </a:extLst>
              </a:tr>
              <a:tr h="583331">
                <a:tc>
                  <a:txBody>
                    <a:bodyPr/>
                    <a:lstStyle/>
                    <a:p>
                      <a:r>
                        <a:rPr lang="en-US" sz="2400" b="0" dirty="0"/>
                        <a:t>Conversations: 30 questions; </a:t>
                      </a:r>
                    </a:p>
                    <a:p>
                      <a:r>
                        <a:rPr lang="en-US" sz="2400" b="0" dirty="0"/>
                        <a:t>10 conversations with 3 questions each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75844"/>
                  </a:ext>
                </a:extLst>
              </a:tr>
              <a:tr h="408951">
                <a:tc>
                  <a:txBody>
                    <a:bodyPr/>
                    <a:lstStyle/>
                    <a:p>
                      <a:r>
                        <a:rPr lang="en-US" sz="2400" b="0" dirty="0"/>
                        <a:t>Talks: 30 questions; 10 talks with 3 questions each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89450"/>
                  </a:ext>
                </a:extLst>
              </a:tr>
              <a:tr h="333331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Reading Comprehension: 100 items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917242"/>
                  </a:ext>
                </a:extLst>
              </a:tr>
              <a:tr h="333331">
                <a:tc>
                  <a:txBody>
                    <a:bodyPr/>
                    <a:lstStyle/>
                    <a:p>
                      <a:r>
                        <a:rPr lang="en-US" sz="2400" b="0" dirty="0"/>
                        <a:t>Incomplete Sentences: 40 questions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58566"/>
                  </a:ext>
                </a:extLst>
              </a:tr>
              <a:tr h="333331">
                <a:tc>
                  <a:txBody>
                    <a:bodyPr/>
                    <a:lstStyle/>
                    <a:p>
                      <a:r>
                        <a:rPr lang="en-US" sz="2400" b="0" dirty="0"/>
                        <a:t>Text Completion: 12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39696"/>
                  </a:ext>
                </a:extLst>
              </a:tr>
              <a:tr h="439549">
                <a:tc>
                  <a:txBody>
                    <a:bodyPr/>
                    <a:lstStyle/>
                    <a:p>
                      <a:r>
                        <a:rPr lang="en-US" sz="2400" b="0" dirty="0"/>
                        <a:t>Single Passages: 28 questions; 7–10 reading texts with 2–5 questions 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8143"/>
                  </a:ext>
                </a:extLst>
              </a:tr>
              <a:tr h="10833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Double Passages: 20 questions; 4 pairs of reading texts with 5 questions per 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14713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06803" y="214445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Test Format - TOEIC</a:t>
            </a:r>
          </a:p>
        </p:txBody>
      </p:sp>
    </p:spTree>
    <p:extLst>
      <p:ext uri="{BB962C8B-B14F-4D97-AF65-F5344CB8AC3E}">
        <p14:creationId xmlns:p14="http://schemas.microsoft.com/office/powerpoint/2010/main" val="30205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j-lt"/>
                <a:cs typeface="+mj-cs"/>
              </a:rPr>
              <a:t>Real World English:</a:t>
            </a:r>
            <a:br>
              <a:rPr lang="en-US" sz="3600" dirty="0">
                <a:solidFill>
                  <a:schemeClr val="accent1"/>
                </a:solidFill>
                <a:latin typeface="+mj-lt"/>
                <a:cs typeface="+mj-cs"/>
              </a:rPr>
            </a:br>
            <a:r>
              <a:rPr lang="en-US" sz="3600" dirty="0">
                <a:solidFill>
                  <a:schemeClr val="accent1"/>
                </a:solidFill>
                <a:latin typeface="+mj-lt"/>
                <a:cs typeface="+mj-cs"/>
              </a:rPr>
              <a:t>Listening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4139595" cy="3456440"/>
          </a:xfrm>
        </p:spPr>
        <p:txBody>
          <a:bodyPr/>
          <a:lstStyle/>
          <a:p>
            <a:r>
              <a:rPr lang="en-US" b="1" dirty="0"/>
              <a:t>Social and Work Situations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Make introductions and greetings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Check other people’s names and backgrounds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Take and leave phone messages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Follow instructions from a supervisor or team member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Participate in a job interview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Seek phone customer service help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17029" y="317138"/>
            <a:ext cx="3902529" cy="322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International Travel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Respond to questions in hotels and airports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Order food in a restaurant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 money in a bank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Buy gifts in a store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directions</a:t>
            </a:r>
          </a:p>
          <a:p>
            <a:endParaRPr lang="en-US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17028" y="3543662"/>
            <a:ext cx="3902529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daily life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 out a store’s opening hours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Visit a doctor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 a place to live in a new town or country,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Conduct transactions at banks of post offices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4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Real World English: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935737" cy="4583111"/>
          </a:xfrm>
        </p:spPr>
        <p:txBody>
          <a:bodyPr/>
          <a:lstStyle/>
          <a:p>
            <a:r>
              <a:rPr lang="en-US" b="1" dirty="0"/>
              <a:t>In social and work situations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Read a postcard/email from a friend or colleague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Read a short thank you note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Follow directions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Read and answer work-related emails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Use the internet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In international travel situations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Respond to questions on travel documents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Read a menu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understand travel recommendations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Follow signs and directions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609600"/>
            <a:ext cx="3380014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daily living situations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Pay bills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 advertisements and special offers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 a place to live n a new town or country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1146890"/>
            <a:ext cx="10963275" cy="55245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8900" y="4483702"/>
            <a:ext cx="2768600" cy="1003300"/>
          </a:xfrm>
          <a:prstGeom prst="ellips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68600" y="2886811"/>
            <a:ext cx="3949700" cy="977900"/>
          </a:xfrm>
          <a:prstGeom prst="ellips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152" y="297418"/>
            <a:ext cx="104399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Accessing the test for the Student</a:t>
            </a:r>
          </a:p>
          <a:p>
            <a:endParaRPr lang="en-US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US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3862" y="3691238"/>
            <a:ext cx="1892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Assessments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977900" y="4261452"/>
            <a:ext cx="342900" cy="7239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8800" y="1439286"/>
            <a:ext cx="229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Home Page</a:t>
            </a:r>
          </a:p>
        </p:txBody>
      </p:sp>
    </p:spTree>
    <p:extLst>
      <p:ext uri="{BB962C8B-B14F-4D97-AF65-F5344CB8AC3E}">
        <p14:creationId xmlns:p14="http://schemas.microsoft.com/office/powerpoint/2010/main" val="155721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23" y="635000"/>
            <a:ext cx="9145977" cy="486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6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48459" y="4504384"/>
            <a:ext cx="8596668" cy="1570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For more information please you can write me </a:t>
            </a:r>
            <a:r>
              <a:rPr lang="en-US" b="1">
                <a:latin typeface="Calibri" panose="020F0502020204030204" pitchFamily="34" charset="0"/>
              </a:rPr>
              <a:t>to </a:t>
            </a:r>
            <a:r>
              <a:rPr lang="en-US" b="1">
                <a:latin typeface="Calibri" panose="020F0502020204030204" pitchFamily="34" charset="0"/>
                <a:hlinkClick r:id="rId2"/>
              </a:rPr>
              <a:t>monica.espinoza@ujcv.edu.hn</a:t>
            </a:r>
            <a:r>
              <a:rPr lang="en-US" b="1">
                <a:latin typeface="Calibri" panose="020F0502020204030204" pitchFamily="34" charset="0"/>
              </a:rPr>
              <a:t> </a:t>
            </a:r>
            <a:endParaRPr lang="en-US" b="1" dirty="0">
              <a:latin typeface="Calibri" panose="020F0502020204030204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249" y="355333"/>
            <a:ext cx="3588332" cy="360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8459" y="6141720"/>
            <a:ext cx="8168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Cabin" panose="020B0803050202020004" pitchFamily="34" charset="0"/>
              </a:rPr>
              <a:t>ETS, the ETS logo, GRE THE PRAXIS SERIES, TOEFL and TOEIC are registered trademarks of Educational Testing Service (ETS), used under license. TOEIC BRIDGE is a trademark of ETS. All other trademarks are the property of their respective owners. </a:t>
            </a:r>
          </a:p>
          <a:p>
            <a:endParaRPr lang="en-US" sz="1000" dirty="0">
              <a:solidFill>
                <a:schemeClr val="bg1">
                  <a:lumMod val="50000"/>
                </a:schemeClr>
              </a:solidFill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9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027E7B"/>
      </a:accent1>
      <a:accent2>
        <a:srgbClr val="052E65"/>
      </a:accent2>
      <a:accent3>
        <a:srgbClr val="217435"/>
      </a:accent3>
      <a:accent4>
        <a:srgbClr val="259D1F"/>
      </a:accent4>
      <a:accent5>
        <a:srgbClr val="1F7F66"/>
      </a:accent5>
      <a:accent6>
        <a:srgbClr val="03A8A4"/>
      </a:accent6>
      <a:hlink>
        <a:srgbClr val="005FBF"/>
      </a:hlink>
      <a:folHlink>
        <a:srgbClr val="0056AE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99521</TotalTime>
  <Words>415</Words>
  <Application>Microsoft Office PowerPoint</Application>
  <PresentationFormat>Panorámica</PresentationFormat>
  <Paragraphs>74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Arial Rounded MT Bold</vt:lpstr>
      <vt:lpstr>Cabin</vt:lpstr>
      <vt:lpstr>Calibri</vt:lpstr>
      <vt:lpstr>Courier New</vt:lpstr>
      <vt:lpstr>Trebuchet MS</vt:lpstr>
      <vt:lpstr>Wingdings</vt:lpstr>
      <vt:lpstr>Wingdings 3</vt:lpstr>
      <vt:lpstr>Facet</vt:lpstr>
      <vt:lpstr>Presentación de PowerPoint</vt:lpstr>
      <vt:lpstr>Section 1:      What is TOEIC?</vt:lpstr>
      <vt:lpstr>TOEIC® Family of Assessments The most popular assessment of workplace English in the world  </vt:lpstr>
      <vt:lpstr>Presentación de PowerPoint</vt:lpstr>
      <vt:lpstr>Real World English: Listening</vt:lpstr>
      <vt:lpstr>Real World English: Reading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Bailey</dc:creator>
  <cp:lastModifiedBy>Cord. CDCL</cp:lastModifiedBy>
  <cp:revision>453</cp:revision>
  <cp:lastPrinted>2016-05-29T09:09:19Z</cp:lastPrinted>
  <dcterms:created xsi:type="dcterms:W3CDTF">2014-09-12T02:18:09Z</dcterms:created>
  <dcterms:modified xsi:type="dcterms:W3CDTF">2025-04-24T13:25:55Z</dcterms:modified>
</cp:coreProperties>
</file>